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3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0191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434582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76353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11087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11909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73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7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3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6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3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0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8AC1EC-23E2-4F0E-A5A4-674EC8DB9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4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C4764-F656-4735-9820-9886F8DF1D6A}" type="datetime1">
              <a:rPr lang="en-US" smtClean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7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95FFA5E0-4C70-431D-A19D-18415F6C4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D2FAB4BB-B0E7-B1E1-4FA6-EC0B0D6D1D2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BBE55C11-4C41-45E4-A00F-83DEE6BB5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-1" y="3632297"/>
            <a:ext cx="8609045" cy="2170389"/>
          </a:xfrm>
          <a:custGeom>
            <a:avLst/>
            <a:gdLst>
              <a:gd name="connsiteX0" fmla="*/ 0 w 7527616"/>
              <a:gd name="connsiteY0" fmla="*/ 0 h 2170389"/>
              <a:gd name="connsiteX1" fmla="*/ 85411 w 7527616"/>
              <a:gd name="connsiteY1" fmla="*/ 0 h 2170389"/>
              <a:gd name="connsiteX2" fmla="*/ 926533 w 7527616"/>
              <a:gd name="connsiteY2" fmla="*/ 0 h 2170389"/>
              <a:gd name="connsiteX3" fmla="*/ 1114264 w 7527616"/>
              <a:gd name="connsiteY3" fmla="*/ 0 h 2170389"/>
              <a:gd name="connsiteX4" fmla="*/ 6544376 w 7527616"/>
              <a:gd name="connsiteY4" fmla="*/ 0 h 2170389"/>
              <a:gd name="connsiteX5" fmla="*/ 6610082 w 7527616"/>
              <a:gd name="connsiteY5" fmla="*/ 26276 h 2170389"/>
              <a:gd name="connsiteX6" fmla="*/ 6619468 w 7527616"/>
              <a:gd name="connsiteY6" fmla="*/ 36786 h 2170389"/>
              <a:gd name="connsiteX7" fmla="*/ 7506496 w 7527616"/>
              <a:gd name="connsiteY7" fmla="*/ 1024760 h 2170389"/>
              <a:gd name="connsiteX8" fmla="*/ 7506496 w 7527616"/>
              <a:gd name="connsiteY8" fmla="*/ 1140374 h 2170389"/>
              <a:gd name="connsiteX9" fmla="*/ 6619468 w 7527616"/>
              <a:gd name="connsiteY9" fmla="*/ 2133603 h 2170389"/>
              <a:gd name="connsiteX10" fmla="*/ 6610082 w 7527616"/>
              <a:gd name="connsiteY10" fmla="*/ 2144113 h 2170389"/>
              <a:gd name="connsiteX11" fmla="*/ 6544376 w 7527616"/>
              <a:gd name="connsiteY11" fmla="*/ 2170389 h 2170389"/>
              <a:gd name="connsiteX12" fmla="*/ 1114264 w 7527616"/>
              <a:gd name="connsiteY12" fmla="*/ 2170389 h 2170389"/>
              <a:gd name="connsiteX13" fmla="*/ 926533 w 7527616"/>
              <a:gd name="connsiteY13" fmla="*/ 2170389 h 2170389"/>
              <a:gd name="connsiteX14" fmla="*/ 146150 w 7527616"/>
              <a:gd name="connsiteY14" fmla="*/ 2170389 h 2170389"/>
              <a:gd name="connsiteX15" fmla="*/ 0 w 7527616"/>
              <a:gd name="connsiteY15" fmla="*/ 2170389 h 2170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27616" h="2170389">
                <a:moveTo>
                  <a:pt x="0" y="0"/>
                </a:moveTo>
                <a:lnTo>
                  <a:pt x="85411" y="0"/>
                </a:lnTo>
                <a:cubicBezTo>
                  <a:pt x="290008" y="0"/>
                  <a:pt x="562804" y="0"/>
                  <a:pt x="926533" y="0"/>
                </a:cubicBezTo>
                <a:cubicBezTo>
                  <a:pt x="926533" y="0"/>
                  <a:pt x="926533" y="0"/>
                  <a:pt x="1114264" y="0"/>
                </a:cubicBezTo>
                <a:cubicBezTo>
                  <a:pt x="1114264" y="0"/>
                  <a:pt x="1114264" y="0"/>
                  <a:pt x="6544376" y="0"/>
                </a:cubicBezTo>
                <a:cubicBezTo>
                  <a:pt x="6567842" y="0"/>
                  <a:pt x="6591309" y="10510"/>
                  <a:pt x="6610082" y="26276"/>
                </a:cubicBezTo>
                <a:cubicBezTo>
                  <a:pt x="6614775" y="26276"/>
                  <a:pt x="6619468" y="31531"/>
                  <a:pt x="6619468" y="36786"/>
                </a:cubicBezTo>
                <a:cubicBezTo>
                  <a:pt x="6619468" y="36786"/>
                  <a:pt x="6619468" y="36786"/>
                  <a:pt x="7506496" y="1024760"/>
                </a:cubicBezTo>
                <a:cubicBezTo>
                  <a:pt x="7534656" y="1056291"/>
                  <a:pt x="7534656" y="1108843"/>
                  <a:pt x="7506496" y="1140374"/>
                </a:cubicBezTo>
                <a:cubicBezTo>
                  <a:pt x="7506496" y="1140374"/>
                  <a:pt x="7506496" y="1140374"/>
                  <a:pt x="6619468" y="2133603"/>
                </a:cubicBezTo>
                <a:cubicBezTo>
                  <a:pt x="6619468" y="2133603"/>
                  <a:pt x="6614775" y="2138858"/>
                  <a:pt x="6610082" y="2144113"/>
                </a:cubicBezTo>
                <a:cubicBezTo>
                  <a:pt x="6591309" y="2159879"/>
                  <a:pt x="6567842" y="2170389"/>
                  <a:pt x="6544376" y="2170389"/>
                </a:cubicBezTo>
                <a:cubicBezTo>
                  <a:pt x="6544376" y="2170389"/>
                  <a:pt x="6544376" y="2170389"/>
                  <a:pt x="1114264" y="2170389"/>
                </a:cubicBezTo>
                <a:cubicBezTo>
                  <a:pt x="1114264" y="2170389"/>
                  <a:pt x="1114264" y="2170389"/>
                  <a:pt x="926533" y="2170389"/>
                </a:cubicBezTo>
                <a:cubicBezTo>
                  <a:pt x="926533" y="2170389"/>
                  <a:pt x="926533" y="2170389"/>
                  <a:pt x="146150" y="2170389"/>
                </a:cubicBezTo>
                <a:lnTo>
                  <a:pt x="0" y="2170389"/>
                </a:lnTo>
                <a:close/>
              </a:path>
            </a:pathLst>
          </a:custGeom>
          <a:solidFill>
            <a:srgbClr val="3E5C53">
              <a:alpha val="9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CCC8A-6DCB-3D6B-8924-D308BED49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733" y="3889218"/>
            <a:ext cx="6368312" cy="1032094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EFFFF"/>
                </a:solidFill>
              </a:rPr>
              <a:t>College &amp; Career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8A44A-DF9A-0F84-0F6B-14923F3DB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3733" y="4944531"/>
            <a:ext cx="6368312" cy="52493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EFFFF"/>
                </a:solidFill>
              </a:rPr>
              <a:t>Mrs. Kahley Warren</a:t>
            </a:r>
          </a:p>
        </p:txBody>
      </p:sp>
    </p:spTree>
    <p:extLst>
      <p:ext uri="{BB962C8B-B14F-4D97-AF65-F5344CB8AC3E}">
        <p14:creationId xmlns:p14="http://schemas.microsoft.com/office/powerpoint/2010/main" val="139526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CE7E-923A-BDCA-EA78-A35D69B9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Extracurricular 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4EB6B-FBCA-8411-0DEC-C2F38BC58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INVOLVED (clubs, organizations, sports)</a:t>
            </a:r>
          </a:p>
          <a:p>
            <a:r>
              <a:rPr lang="en-US" dirty="0"/>
              <a:t>Can help to identify interest …passions, hobbies</a:t>
            </a:r>
          </a:p>
          <a:p>
            <a:r>
              <a:rPr lang="en-US" dirty="0"/>
              <a:t>Creates personal responsibility</a:t>
            </a:r>
          </a:p>
          <a:p>
            <a:r>
              <a:rPr lang="en-US" dirty="0"/>
              <a:t>Leadership opportunities </a:t>
            </a:r>
          </a:p>
          <a:p>
            <a:r>
              <a:rPr lang="en-US" dirty="0"/>
              <a:t>College admissions appreciate a well-rounded student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5FF8A-05EF-32B9-BB50-F17C47BD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770D2-D7EE-4E6B-D5CD-CB5E6662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82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840D-27D7-3E18-FB65-1B3FB089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Selection &amp; 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600DC-2A1C-0B9E-EF4D-358E080B5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Academics are VERY important in college admissions </a:t>
            </a:r>
          </a:p>
          <a:p>
            <a:r>
              <a:rPr lang="en-US" dirty="0"/>
              <a:t>Create healthy study habits </a:t>
            </a:r>
          </a:p>
          <a:p>
            <a:pPr lvl="1"/>
            <a:r>
              <a:rPr lang="en-US" dirty="0"/>
              <a:t>Organization </a:t>
            </a:r>
          </a:p>
          <a:p>
            <a:pPr lvl="1"/>
            <a:r>
              <a:rPr lang="en-US" dirty="0"/>
              <a:t>Have a daily “Study Hour” (even if there is no assigned homework) </a:t>
            </a:r>
          </a:p>
          <a:p>
            <a:pPr lvl="1"/>
            <a:r>
              <a:rPr lang="en-US" dirty="0"/>
              <a:t>Study with friends </a:t>
            </a:r>
          </a:p>
          <a:p>
            <a:pPr lvl="1"/>
            <a:r>
              <a:rPr lang="en-US" dirty="0"/>
              <a:t>Communicate concerns </a:t>
            </a:r>
          </a:p>
          <a:p>
            <a:r>
              <a:rPr lang="en-US" dirty="0"/>
              <a:t>Challenge your students to take rigorous courses </a:t>
            </a:r>
          </a:p>
          <a:p>
            <a:pPr lvl="1"/>
            <a:r>
              <a:rPr lang="en-US" dirty="0"/>
              <a:t>Prep for higher level high school courses </a:t>
            </a:r>
          </a:p>
          <a:p>
            <a:pPr lvl="1"/>
            <a:r>
              <a:rPr lang="en-US" dirty="0"/>
              <a:t>AP, Dual Credit, </a:t>
            </a:r>
            <a:r>
              <a:rPr lang="en-US" dirty="0" err="1"/>
              <a:t>OnRamps</a:t>
            </a:r>
            <a:r>
              <a:rPr lang="en-US" dirty="0"/>
              <a:t> (potential to earn college credit)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3A563-8CB3-CC30-A6FA-EEDE9914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C42BD-7285-6B85-51DF-ABBC6984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7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C58D-3E5F-CC5F-689F-D62EEB1C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(PSAT)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3FE14-ADEC-1A36-48E6-6FB94E2CF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16275"/>
            <a:ext cx="8915400" cy="4684558"/>
          </a:xfrm>
        </p:spPr>
        <p:txBody>
          <a:bodyPr>
            <a:normAutofit/>
          </a:bodyPr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Grade PSAT </a:t>
            </a:r>
          </a:p>
          <a:p>
            <a:r>
              <a:rPr lang="en-US" dirty="0"/>
              <a:t>High School PSAT, SAT, ACT, TSI </a:t>
            </a:r>
          </a:p>
          <a:p>
            <a:pPr lvl="1"/>
            <a:r>
              <a:rPr lang="en-US" dirty="0"/>
              <a:t>PSAT (9, 10, 11)</a:t>
            </a:r>
          </a:p>
          <a:p>
            <a:pPr lvl="2"/>
            <a:r>
              <a:rPr lang="en-US" dirty="0"/>
              <a:t>SAT Practice Test </a:t>
            </a:r>
          </a:p>
          <a:p>
            <a:pPr lvl="1"/>
            <a:r>
              <a:rPr lang="en-US" dirty="0"/>
              <a:t>SAT / ACT (Junior &amp; Senior year)</a:t>
            </a:r>
          </a:p>
          <a:p>
            <a:pPr lvl="2"/>
            <a:r>
              <a:rPr lang="en-US" dirty="0"/>
              <a:t>College admissions exam </a:t>
            </a:r>
          </a:p>
          <a:p>
            <a:pPr lvl="2"/>
            <a:r>
              <a:rPr lang="en-US" dirty="0"/>
              <a:t>School Day SAT Junior Year (free)</a:t>
            </a:r>
          </a:p>
          <a:p>
            <a:pPr lvl="2"/>
            <a:r>
              <a:rPr lang="en-US" dirty="0"/>
              <a:t>Suggest to take 2-3 times </a:t>
            </a:r>
          </a:p>
          <a:p>
            <a:pPr lvl="1"/>
            <a:r>
              <a:rPr lang="en-US" dirty="0"/>
              <a:t>TSI (Junior or Senior year if required)</a:t>
            </a:r>
          </a:p>
          <a:p>
            <a:pPr lvl="2"/>
            <a:r>
              <a:rPr lang="en-US" dirty="0"/>
              <a:t>College course placement exam </a:t>
            </a:r>
          </a:p>
          <a:p>
            <a:pPr lvl="2"/>
            <a:r>
              <a:rPr lang="en-US" dirty="0"/>
              <a:t>Used for Dual Credit placement </a:t>
            </a:r>
          </a:p>
          <a:p>
            <a:pPr lvl="2"/>
            <a:r>
              <a:rPr lang="en-US" dirty="0"/>
              <a:t>Required for Texas public colleges </a:t>
            </a:r>
          </a:p>
          <a:p>
            <a:pPr lvl="2"/>
            <a:r>
              <a:rPr lang="en-US" dirty="0"/>
              <a:t>Exempt through the SAT/ACT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F365A-FAA4-7A1F-6B90-73BE952D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1C2CB-0F9F-5E7E-0BDF-30DA7E3E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58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0D88E-9744-2D4B-BB2D-863E601A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F7213-F1D5-7983-11A9-CC2642559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a nearby college (University of Houston , Rice University, Houston Community College, Houston Christian University) </a:t>
            </a:r>
          </a:p>
          <a:p>
            <a:r>
              <a:rPr lang="en-US" dirty="0"/>
              <a:t>Tours, upcoming events, college classes </a:t>
            </a:r>
          </a:p>
          <a:p>
            <a:r>
              <a:rPr lang="en-US" dirty="0"/>
              <a:t>Creates excitement for the future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45503-5057-9A62-2861-1D141DAD6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83BC-EC4E-E4D5-CDA2-ED65F094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82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C34F5-FE04-877C-06FA-E79EF1D7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Paying for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DF23C-FE08-3808-BDE9-71E401F3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how much your family can afford </a:t>
            </a:r>
          </a:p>
          <a:p>
            <a:pPr lvl="1"/>
            <a:r>
              <a:rPr lang="en-US" dirty="0"/>
              <a:t>Including family contributions, financial aid, and scholarships </a:t>
            </a:r>
          </a:p>
          <a:p>
            <a:r>
              <a:rPr lang="en-US" dirty="0"/>
              <a:t>Public vs Private vs Community College </a:t>
            </a:r>
          </a:p>
          <a:p>
            <a:r>
              <a:rPr lang="en-US" dirty="0"/>
              <a:t>What are your students' goals for the future? </a:t>
            </a:r>
          </a:p>
          <a:p>
            <a:pPr lvl="1"/>
            <a:r>
              <a:rPr lang="en-US" dirty="0"/>
              <a:t>Career aspirations </a:t>
            </a:r>
          </a:p>
          <a:p>
            <a:r>
              <a:rPr lang="en-US" dirty="0"/>
              <a:t>Scholarships (merit based, sports, organization) </a:t>
            </a:r>
          </a:p>
          <a:p>
            <a:r>
              <a:rPr lang="en-US" dirty="0"/>
              <a:t>FAFSA- Free Application for Federal Student Aid (graduation requirement)</a:t>
            </a:r>
          </a:p>
          <a:p>
            <a:pPr lvl="1"/>
            <a:r>
              <a:rPr lang="en-US" dirty="0"/>
              <a:t>Grants </a:t>
            </a:r>
          </a:p>
          <a:p>
            <a:pPr lvl="1"/>
            <a:r>
              <a:rPr lang="en-US" dirty="0"/>
              <a:t>Student loans </a:t>
            </a:r>
          </a:p>
          <a:p>
            <a:pPr lvl="1"/>
            <a:r>
              <a:rPr lang="en-US" dirty="0"/>
              <a:t>Work-study </a:t>
            </a:r>
          </a:p>
          <a:p>
            <a:pPr lvl="1"/>
            <a:r>
              <a:rPr lang="en-US" dirty="0"/>
              <a:t>Need based scholarships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01E07-0214-6AEF-A486-37E4018B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EE9DC-4D35-90A1-0BF1-AE173D5E8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6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71BE9-7EAD-FA18-6382-061C65D2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the Future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06642-DFB0-25CE-15DA-041E1D9DC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Career Planning </a:t>
            </a:r>
          </a:p>
          <a:p>
            <a:pPr lvl="1"/>
            <a:r>
              <a:rPr lang="en-US" dirty="0"/>
              <a:t>Researching career possibilities </a:t>
            </a:r>
          </a:p>
          <a:p>
            <a:pPr lvl="1"/>
            <a:r>
              <a:rPr lang="en-US" dirty="0"/>
              <a:t>What does this potential career require of you school wise?</a:t>
            </a:r>
          </a:p>
          <a:p>
            <a:r>
              <a:rPr lang="en-US" dirty="0"/>
              <a:t>College Planning </a:t>
            </a:r>
          </a:p>
          <a:p>
            <a:pPr lvl="1"/>
            <a:r>
              <a:rPr lang="en-US" dirty="0"/>
              <a:t>Majors available, programs, location, size, cost, student life </a:t>
            </a:r>
          </a:p>
          <a:p>
            <a:r>
              <a:rPr lang="en-US" dirty="0"/>
              <a:t>Testing (SAT/ACT/TSI)</a:t>
            </a:r>
          </a:p>
          <a:p>
            <a:pPr lvl="1"/>
            <a:r>
              <a:rPr lang="en-US" dirty="0"/>
              <a:t>Study, sign up, and take the SAT/ACT</a:t>
            </a:r>
          </a:p>
          <a:p>
            <a:r>
              <a:rPr lang="en-US" dirty="0"/>
              <a:t>College Applications (Applications, Transcripts, Testing, Essays, LOR)</a:t>
            </a:r>
          </a:p>
          <a:p>
            <a:r>
              <a:rPr lang="en-US" dirty="0"/>
              <a:t>Financial Aid </a:t>
            </a:r>
          </a:p>
          <a:p>
            <a:pPr lvl="1"/>
            <a:r>
              <a:rPr lang="en-US" dirty="0"/>
              <a:t>Complete FAFSA during senior year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2C8D9-DDE5-0A72-5E63-8044E075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DD630-8E3A-8D49-3FE5-D517616B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54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3246E-A9A8-E051-E5F2-F9277F02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7F55C-B24E-959C-15BA-0A757C0E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Board Big Future </a:t>
            </a:r>
          </a:p>
          <a:p>
            <a:r>
              <a:rPr lang="en-US" dirty="0"/>
              <a:t>School Links </a:t>
            </a:r>
          </a:p>
          <a:p>
            <a:r>
              <a:rPr lang="en-US" dirty="0"/>
              <a:t>Counselors </a:t>
            </a:r>
          </a:p>
          <a:p>
            <a:r>
              <a:rPr lang="en-US" dirty="0"/>
              <a:t>AVID </a:t>
            </a:r>
          </a:p>
          <a:p>
            <a:r>
              <a:rPr lang="en-US" dirty="0"/>
              <a:t>Teachers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64984-19F7-D175-8BE6-5066590A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2082-E864-D0AD-BCA4-A66CCF283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3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>
            <a:extLst>
              <a:ext uri="{FF2B5EF4-FFF2-40B4-BE49-F238E27FC236}">
                <a16:creationId xmlns:a16="http://schemas.microsoft.com/office/drawing/2014/main" id="{04E9F44E-02E7-4A97-B7DB-1DB0F1F4E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54F2546-BFC4-4B9A-B22A-40C22269F5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BB2355B-3CC7-4F78-AEE5-42361DBF4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31B8A19-2FD3-4302-91CF-C8B6F93B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3162A24-700C-424E-96EC-86CB156D0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1F0C1D92-E435-4491-B392-AB951E055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212CAD4-9EC5-41A6-B23D-EBA052710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EFDEEEF-07D4-42EA-BAF2-B6FB6442D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F4FA7A2-4814-4283-AED6-51BE57860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A80AF23-BF8E-4209-B9DE-1D2A637B4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9128847-0CCA-451D-A00A-2855A4D6D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007ABF4-C6D7-4D5A-B621-E22A6CDE24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626D9E0-6E9C-49D1-9350-E85A88DD35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F22DE9C-F188-48E2-A82C-4434A8EEE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157"/>
            <a:ext cx="2356675" cy="6853096"/>
            <a:chOff x="6627813" y="195610"/>
            <a:chExt cx="1952625" cy="5678141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02013AA2-1F55-4C5D-AA37-2F66C2056B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1FB61D00-6151-464C-A1C0-2F19F6413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A5ED6B64-D948-4BCE-9D88-5BB2FDD8F3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F89D4BEB-9156-4620-A774-3B780CC758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B4A8D726-AC9C-413C-BA61-279C42A8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F17D811C-C413-4847-8A99-0C428A5835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75BC74C6-A8D3-43B7-88D6-D36F1C038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57EEDAFB-AA1B-4B29-B0D8-E3F097A30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2037E8F3-503E-4F56-81D4-C0058A855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B3B14D57-F75A-402A-B35D-98E84AD68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4AFB6E2F-5AF1-4DB0-851C-8F7492A9E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6725B281-5E62-47B4-873A-9B1261423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6A10670B-6568-4038-91D8-392C78C0C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62163DB6-3EE7-474C-8726-1A05F7DE4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EDACD-FAF3-ADFE-9526-B79A4467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1864865"/>
            <a:ext cx="8131550" cy="22627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College Trivia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62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5F7C7-E395-AA90-FCB5-AE9FEA14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27" y="3485923"/>
            <a:ext cx="77976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9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91C8-4290-F698-C530-92EBC6EB1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79F6069-8263-4296-913A-BC2234E8D32B}" type="datetime1">
              <a:rPr lang="en-US" smtClean="0"/>
              <a:pPr>
                <a:spcAft>
                  <a:spcPts val="600"/>
                </a:spcAft>
              </a:pPr>
              <a:t>10/1/2024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8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A4866-255A-10BE-6F97-27FE882EA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specialized field of study or subject that a students chooses to study in College?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C41F7-9714-3FC3-F843-DD15FFD6BA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25E36-24A4-C4B6-99DA-711640F4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C650-7ABD-AC93-9E1C-823777C7F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you take the SAT or ACT?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8B0D1-E177-2DA4-6D01-B03B0D22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F18C-C8E1-A3C0-2173-8149F74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8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D8FD-E58E-3822-2208-DEF76F08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three things to consider in choosing a college that will be a good fit?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BCB21-911D-E5AC-8320-D5B5CDCC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75345-8C6D-0035-B248-9645F74B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0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A316-C663-A756-0457-E2E9A0DC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average total cost of attendance for a 4-year public university in Texas?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379F4-D3A2-583C-27F6-09CA432E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D7090-4F53-3DDB-C666-97F12EB3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2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09873-1B2F-33BB-C99A-37370B9C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four types of Financial Aid?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068E6-EB49-EF24-68F8-CF57DE0D9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B2BC6-A665-A980-AD05-DF8A1F013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65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B45E1-99BD-C4C4-DD60-BA1166A0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&amp; Career Planning in Middle School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DFA3A-5318-C56D-0DD1-036CE9F10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Goals</a:t>
            </a:r>
          </a:p>
          <a:p>
            <a:r>
              <a:rPr lang="en-US" dirty="0"/>
              <a:t>Extracurricular Activities </a:t>
            </a:r>
          </a:p>
          <a:p>
            <a:r>
              <a:rPr lang="en-US" dirty="0"/>
              <a:t>Course Selection &amp; Grades</a:t>
            </a:r>
          </a:p>
          <a:p>
            <a:r>
              <a:rPr lang="en-US" dirty="0"/>
              <a:t>College Visits </a:t>
            </a:r>
          </a:p>
          <a:p>
            <a:r>
              <a:rPr lang="en-US" dirty="0"/>
              <a:t>Testing (PSAT)</a:t>
            </a:r>
          </a:p>
          <a:p>
            <a:r>
              <a:rPr lang="en-US" dirty="0"/>
              <a:t>Paying for College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9554C-0BCC-DD77-36BF-A97EFAC1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4F96E-5750-DC6B-BEA2-82763D89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7721-5990-9724-EB83-F3CE3EEB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0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BEFA-FC3E-BDB5-072A-377FAF59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E2773-3B8E-FC15-80F3-578147890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should be my student's top priority? </a:t>
            </a:r>
          </a:p>
          <a:p>
            <a:r>
              <a:rPr lang="en-US" dirty="0"/>
              <a:t>Yearly Goals </a:t>
            </a:r>
          </a:p>
          <a:p>
            <a:pPr lvl="1"/>
            <a:r>
              <a:rPr lang="en-US" dirty="0"/>
              <a:t>SMART goals (specific, measurable, attainable, relevant, timely)</a:t>
            </a:r>
          </a:p>
          <a:p>
            <a:pPr lvl="1"/>
            <a:r>
              <a:rPr lang="en-US" dirty="0"/>
              <a:t>Grades, extracurricular, leadership, volunteering </a:t>
            </a:r>
          </a:p>
          <a:p>
            <a:r>
              <a:rPr lang="en-US" dirty="0"/>
              <a:t>Future Minded – conversations surrounding career options &amp; college </a:t>
            </a:r>
          </a:p>
          <a:p>
            <a:pPr lvl="1"/>
            <a:r>
              <a:rPr lang="en-US" dirty="0"/>
              <a:t>What careers would you like to explore? </a:t>
            </a:r>
          </a:p>
          <a:p>
            <a:pPr lvl="1"/>
            <a:r>
              <a:rPr lang="en-US" dirty="0"/>
              <a:t>Does the career you’re interested in require a college degree? (associate, bachelor, masters, PHD, certifications…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Post secondary plans (college, exploration year, trade school, military)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70378-5B68-499F-2D81-569B1C6DE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10/1/2024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8B7DB-B6D5-1D83-FA71-96003334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5642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{C18FD1A4-DFB5-D144-B28E-C3B43147CA1C}tf10001069</Template>
  <TotalTime>895</TotalTime>
  <Words>581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College &amp; Career</vt:lpstr>
      <vt:lpstr>College Trivia </vt:lpstr>
      <vt:lpstr>What is the specialized field of study or subject that a students chooses to study in College? </vt:lpstr>
      <vt:lpstr>When do you take the SAT or ACT?</vt:lpstr>
      <vt:lpstr>What are the three things to consider in choosing a college that will be a good fit?</vt:lpstr>
      <vt:lpstr>What is the average total cost of attendance for a 4-year public university in Texas?</vt:lpstr>
      <vt:lpstr>What are the four types of Financial Aid? </vt:lpstr>
      <vt:lpstr>College &amp; Career Planning in Middle School </vt:lpstr>
      <vt:lpstr>Setting Goals </vt:lpstr>
      <vt:lpstr>Extracurricular Activities </vt:lpstr>
      <vt:lpstr>Course Selection &amp; Grades</vt:lpstr>
      <vt:lpstr>Testing (PSAT)</vt:lpstr>
      <vt:lpstr>College Visits</vt:lpstr>
      <vt:lpstr>Paying for College</vt:lpstr>
      <vt:lpstr>A Look at the Future </vt:lpstr>
      <vt:lpstr>Resources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&amp; Career</dc:title>
  <dc:creator>Warren, Matthew</dc:creator>
  <cp:lastModifiedBy>Wilcox, Emily</cp:lastModifiedBy>
  <cp:revision>3</cp:revision>
  <dcterms:created xsi:type="dcterms:W3CDTF">2024-09-30T00:25:08Z</dcterms:created>
  <dcterms:modified xsi:type="dcterms:W3CDTF">2024-10-01T20:54:33Z</dcterms:modified>
</cp:coreProperties>
</file>